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5555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4460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0049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7823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0537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858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41726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06387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1225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1139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0050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58661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659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0761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528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4752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CEB1C-BECD-4BA4-BA53-4D43E6127220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571C54-8B09-4DAD-99EB-13BA09D8F69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38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11C092-6C1A-5B4D-4912-B3C6844283DA}"/>
              </a:ext>
            </a:extLst>
          </p:cNvPr>
          <p:cNvSpPr txBox="1"/>
          <p:nvPr/>
        </p:nvSpPr>
        <p:spPr>
          <a:xfrm>
            <a:off x="3517085" y="1341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Industrial Applications of Mechanochemistry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B25A8D-4708-4E27-C920-233D15BDF89A}"/>
              </a:ext>
            </a:extLst>
          </p:cNvPr>
          <p:cNvSpPr txBox="1"/>
          <p:nvPr/>
        </p:nvSpPr>
        <p:spPr>
          <a:xfrm>
            <a:off x="677924" y="1059396"/>
            <a:ext cx="877227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Industrial Sectors and Overview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Mechanochemistry is deployed across diverse industries, each leveraging specific advantages of mechanical activation and solid-state synthesis.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Sectors utilizing mechanochemistry: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Mineral processing:</a:t>
            </a:r>
            <a:r>
              <a:rPr lang="en-US" b="0" i="0" dirty="0">
                <a:effectLst/>
                <a:latin typeface="fkGroteskNeue"/>
              </a:rPr>
              <a:t> Ore grinding, beneficiation, pre-concentration for extraction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Metallurgy:</a:t>
            </a:r>
            <a:r>
              <a:rPr lang="en-US" b="0" i="0" dirty="0">
                <a:effectLst/>
                <a:latin typeface="fkGroteskNeue"/>
              </a:rPr>
              <a:t> Mechanical alloying, powder metallurgy, production of advanced alloys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Chemical industry:</a:t>
            </a:r>
            <a:r>
              <a:rPr lang="en-US" b="0" i="0" dirty="0">
                <a:effectLst/>
                <a:latin typeface="fkGroteskNeue"/>
              </a:rPr>
              <a:t> Synthesis of fine chemicals, pigments, catalysts, polymers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Pharmaceutical:</a:t>
            </a:r>
            <a:r>
              <a:rPr lang="en-US" b="0" i="0" dirty="0">
                <a:effectLst/>
                <a:latin typeface="fkGroteskNeue"/>
              </a:rPr>
              <a:t> Active pharmaceutical ingredient (API) synthesis, cocrystal formation, improving bioavailability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Cement and construction:</a:t>
            </a:r>
            <a:r>
              <a:rPr lang="en-US" b="0" i="0" dirty="0">
                <a:effectLst/>
                <a:latin typeface="fkGroteskNeue"/>
              </a:rPr>
              <a:t> Mechanical activation of clinkers and supplementary materials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Energy storage:</a:t>
            </a:r>
            <a:r>
              <a:rPr lang="en-US" b="0" i="0" dirty="0">
                <a:effectLst/>
                <a:latin typeface="fkGroteskNeue"/>
              </a:rPr>
              <a:t> Battery materials, supercapacitor electrodes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Environmental remediation:</a:t>
            </a:r>
            <a:r>
              <a:rPr lang="en-US" b="0" i="0" dirty="0">
                <a:effectLst/>
                <a:latin typeface="fkGroteskNeue"/>
              </a:rPr>
              <a:t> Waste treatment, catalytic air/water purification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Materials science:</a:t>
            </a:r>
            <a:r>
              <a:rPr lang="en-US" b="0" i="0" dirty="0">
                <a:effectLst/>
                <a:latin typeface="fkGroteskNeue"/>
              </a:rPr>
              <a:t> Composites, nanostructured materials, advanced ceramics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Each sector benefits from lower cost, reduced environmental impact, improved control, or access to novel materials.</a:t>
            </a:r>
          </a:p>
        </p:txBody>
      </p:sp>
    </p:spTree>
    <p:extLst>
      <p:ext uri="{BB962C8B-B14F-4D97-AF65-F5344CB8AC3E}">
        <p14:creationId xmlns:p14="http://schemas.microsoft.com/office/powerpoint/2010/main" val="166851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601F5-F421-7440-557F-35DF78684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B5562A-8A0E-10C0-8467-8187143D85C2}"/>
              </a:ext>
            </a:extLst>
          </p:cNvPr>
          <p:cNvSpPr txBox="1"/>
          <p:nvPr/>
        </p:nvSpPr>
        <p:spPr>
          <a:xfrm>
            <a:off x="3517085" y="1341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Industrial Applications of Mechanochemistry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BF556B-730A-104A-C204-EC073F8A16F1}"/>
              </a:ext>
            </a:extLst>
          </p:cNvPr>
          <p:cNvSpPr txBox="1"/>
          <p:nvPr/>
        </p:nvSpPr>
        <p:spPr>
          <a:xfrm>
            <a:off x="547383" y="503447"/>
            <a:ext cx="906430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600" b="1" i="0" dirty="0">
                <a:effectLst/>
                <a:latin typeface="var(--font-fk-grotesk)"/>
              </a:rPr>
              <a:t>Pigments and Dyes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Inorganic pigments synthesis: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0" i="0" dirty="0">
                <a:effectLst/>
                <a:latin typeface="fkGroteskNeue"/>
              </a:rPr>
              <a:t>Mechanochemistry is ideal for producing fine, uniform pigments with precise color and phase purity.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Iron oxide pigments</a:t>
            </a:r>
            <a:r>
              <a:rPr lang="fr-FR" sz="1600" b="0" i="0" dirty="0">
                <a:effectLst/>
                <a:latin typeface="fkGroteskNeue"/>
              </a:rPr>
              <a:t> (ochre, red oxide, black iron oxide):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Synthesized from iron hydroxides or iron salts via mechanochemical activation and oxidation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Particle size control (50–500 nm) directly affects color intensity and hue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High-energy milling produces narrower size distribution than conventional precipitation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Annual production: millions of tons; mechanochemical routes gaining share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Chromium-based pigments</a:t>
            </a:r>
            <a:r>
              <a:rPr lang="fr-FR" sz="1600" b="0" i="0" dirty="0">
                <a:effectLst/>
                <a:latin typeface="fkGroteskNeue"/>
              </a:rPr>
              <a:t> (chrome green, chromium oxide):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Synthesis from chromium salt precursors with mechanical treatment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Nanocrystalline product offers superior pigment properties (better coverage, richness of color)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Example: chromium oxide green produced from (NH₄)₂Cr₂O₇ precursor via mechanochemical decomposition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Other inorganic pigments:</a:t>
            </a:r>
            <a:r>
              <a:rPr lang="fr-FR" sz="1600" b="0" i="0" dirty="0">
                <a:effectLst/>
                <a:latin typeface="fkGroteskNeue"/>
              </a:rPr>
              <a:t> Cadmium sulfide (yellow), cobalt blue, manganese brown—all amenable to mechanochemical synthesis with improved particle uniformity and color consistency.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Organic dyes modification:</a:t>
            </a:r>
            <a:endParaRPr lang="fr-FR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600" b="0" i="0" dirty="0">
                <a:effectLst/>
                <a:latin typeface="fkGroteskNeue"/>
              </a:rPr>
              <a:t>Mechanical grinding of organic dyes produces finer particle sizes and amorphous phases, enhancing: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Solubility and dyeing efficiency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Color brightness and saturation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600" b="0" i="0" dirty="0">
                <a:effectLst/>
                <a:latin typeface="fkGroteskNeue"/>
              </a:rPr>
              <a:t>Reduced dye consumption per textile unit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Example:</a:t>
            </a:r>
            <a:r>
              <a:rPr lang="fr-FR" sz="1600" b="0" i="0" dirty="0">
                <a:effectLst/>
                <a:latin typeface="fkGroteskNeue"/>
              </a:rPr>
              <a:t> Reactive dyes for textiles ground to &lt;100 nm particles, reducing dye leveling time and improving wash fastness.</a:t>
            </a:r>
          </a:p>
          <a:p>
            <a:pPr algn="l">
              <a:buNone/>
            </a:pPr>
            <a:r>
              <a:rPr lang="fr-FR" sz="1600" b="1" i="0" dirty="0">
                <a:effectLst/>
                <a:latin typeface="fkGroteskNeue"/>
              </a:rPr>
              <a:t>Industrial scale:</a:t>
            </a:r>
            <a:r>
              <a:rPr lang="fr-FR" sz="1600" b="0" i="0" dirty="0">
                <a:effectLst/>
                <a:latin typeface="fkGroteskNeue"/>
              </a:rPr>
              <a:t> Pigment plants operate high-energy ball mills continuously; throughput 10–100 tons/day per mill.</a:t>
            </a:r>
          </a:p>
        </p:txBody>
      </p:sp>
    </p:spTree>
    <p:extLst>
      <p:ext uri="{BB962C8B-B14F-4D97-AF65-F5344CB8AC3E}">
        <p14:creationId xmlns:p14="http://schemas.microsoft.com/office/powerpoint/2010/main" val="2783421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0C925-42F5-BE79-6F7A-353914154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DF7D63-AA61-AA9A-7B14-3A183E6B2178}"/>
              </a:ext>
            </a:extLst>
          </p:cNvPr>
          <p:cNvSpPr txBox="1"/>
          <p:nvPr/>
        </p:nvSpPr>
        <p:spPr>
          <a:xfrm>
            <a:off x="3517085" y="1341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Industrial Applications of Mechanochemistry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47EC0F-7291-9D5D-D3AC-FE3687168B47}"/>
              </a:ext>
            </a:extLst>
          </p:cNvPr>
          <p:cNvSpPr txBox="1"/>
          <p:nvPr/>
        </p:nvSpPr>
        <p:spPr>
          <a:xfrm>
            <a:off x="442520" y="671583"/>
            <a:ext cx="941454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400" b="1" i="0" dirty="0">
                <a:effectLst/>
                <a:latin typeface="var(--font-fk-grotesk)"/>
              </a:rPr>
              <a:t>Metallurgy and Advanced Alloys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Mechanical alloying: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Repeated fracturing and cold-welding of powder particles during high-energy milling produces alloys with uniform composition, refined grain structure, and extended solid solubility beyond equilibrium limits.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Traditional alloying</a:t>
            </a:r>
            <a:r>
              <a:rPr lang="en-US" sz="1400" b="0" i="0" dirty="0">
                <a:effectLst/>
                <a:latin typeface="fkGroteskNeue"/>
              </a:rPr>
              <a:t> (melting and casting):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High-temperature processing → grain coarsening → segregation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Limited to equilibrium phases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Cooling and reheating cycles expensive and time-consuming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Mechanical alloying advantages: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Room-temperature processing → no grain coarsening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Non-equilibrium phases possible (extended solid solutions, amorphous, </a:t>
            </a:r>
            <a:r>
              <a:rPr lang="en-US" sz="1400" b="0" i="0" dirty="0" err="1">
                <a:effectLst/>
                <a:latin typeface="fkGroteskNeue"/>
              </a:rPr>
              <a:t>quasicrystalline</a:t>
            </a:r>
            <a:r>
              <a:rPr lang="en-US" sz="1400" b="0" i="0" dirty="0">
                <a:effectLst/>
                <a:latin typeface="fkGroteskNeue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Rapid, continuous production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Examples: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Aluminum-based superalloys: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Al-Fe-Cr alloys with nanocrystalline grain structure and high thermal stability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Strength retention at elevated temperature superior to conventionally cast alloys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Applications: aerospace engine components, high-temperature bearings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Intermetallic compounds: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NiAl, TiAl, Mo-Si </a:t>
            </a:r>
            <a:r>
              <a:rPr lang="en-US" sz="1400" b="0" i="0" dirty="0" err="1">
                <a:effectLst/>
                <a:latin typeface="fkGroteskNeue"/>
              </a:rPr>
              <a:t>intermetallics</a:t>
            </a:r>
            <a:r>
              <a:rPr lang="en-US" sz="1400" b="0" i="0" dirty="0">
                <a:effectLst/>
                <a:latin typeface="fkGroteskNeue"/>
              </a:rPr>
              <a:t> synthesized by mechanical alloying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Reduced brittleness compared to conventionally cast equivalents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Lower processing temperature enables use in cost-effective applications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Bulk metallic glasses (BMGs):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Amorphous metal alloys created by mechanical alloying followed by consolidation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Enhanced hardness, corrosion resistance, and damping properties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Applications: precision gears, cutting tools, sports equipment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Industrial production:</a:t>
            </a:r>
            <a:r>
              <a:rPr lang="en-US" sz="1400" b="0" i="0" dirty="0">
                <a:effectLst/>
                <a:latin typeface="fkGroteskNeue"/>
              </a:rPr>
              <a:t> Powder metallurgy plants worldwide employ mechanical alloying for specialty alloy production; capacities 1–10 tons/day.</a:t>
            </a:r>
          </a:p>
        </p:txBody>
      </p:sp>
    </p:spTree>
    <p:extLst>
      <p:ext uri="{BB962C8B-B14F-4D97-AF65-F5344CB8AC3E}">
        <p14:creationId xmlns:p14="http://schemas.microsoft.com/office/powerpoint/2010/main" val="307085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24BD3-3C97-5E77-EDB3-719EEE864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708AD0-18FB-987D-1D73-F55DB59C0D8B}"/>
              </a:ext>
            </a:extLst>
          </p:cNvPr>
          <p:cNvSpPr txBox="1"/>
          <p:nvPr/>
        </p:nvSpPr>
        <p:spPr>
          <a:xfrm>
            <a:off x="3517085" y="1341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Industrial Applications of Mechanochemistry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5C950-FBFF-3515-E039-FF6B561A27E1}"/>
              </a:ext>
            </a:extLst>
          </p:cNvPr>
          <p:cNvSpPr txBox="1"/>
          <p:nvPr/>
        </p:nvSpPr>
        <p:spPr>
          <a:xfrm>
            <a:off x="604008" y="689788"/>
            <a:ext cx="882941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Catalysts and Adsorbents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Heterogeneous catalyst synthesis: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Mechanochemistry produces highly active catalysts through: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Fine particle size (increased surface area)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Abundant defects (active sites)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Intimate mixing of catalyst precursors and supports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Examples: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Supported metal catalysts: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Pd, Pt, Au nanoparticles on carbon, silica, or oxide supports via co-milling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Size-controlled by milling intensity and duration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Superior catalytic activity for hydrogenation, oxidation, coupling reactions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Transition metal oxides: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MnO₂, CeO₂, TiO₂ as catalysts for CO oxidation, NOₓ reduction, volatile organic compound (VOC) destruction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Mechanochemical synthesis produces defective surfaces ideal for catalysis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Zeolites and metal-organic frameworks (MOFs):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Post-synthesis modification via grinding enhances catalytic properties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Milling opens pores, increases accessible surface area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effectLst/>
                <a:latin typeface="fkGroteskNeue"/>
              </a:rPr>
              <a:t>Defect generation creates new catalytic sites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Industrial applications: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Automotive catalytic converters:</a:t>
            </a:r>
            <a:r>
              <a:rPr lang="fr-FR" sz="1400" b="0" i="0" dirty="0">
                <a:effectLst/>
                <a:latin typeface="fkGroteskNeue"/>
              </a:rPr>
              <a:t> Pt-Pd-Rh catalysts supported on alumina washcoats; mechanochemical mixing improves efficiency.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Environmental catalysis:</a:t>
            </a:r>
            <a:r>
              <a:rPr lang="fr-FR" sz="1400" b="0" i="0" dirty="0">
                <a:effectLst/>
                <a:latin typeface="fkGroteskNeue"/>
              </a:rPr>
              <a:t> Industrial adoption increasing for air purification (VOC destruction) and water treatment (heavy metal precipitation, organic pollutant degradation).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Polymer catalysis:</a:t>
            </a:r>
            <a:r>
              <a:rPr lang="fr-FR" sz="1400" b="0" i="0" dirty="0">
                <a:effectLst/>
                <a:latin typeface="fkGroteskNeue"/>
              </a:rPr>
              <a:t> Mechanochemically activated catalysts for polymerization reactions reducing reaction temperature and time.</a:t>
            </a:r>
          </a:p>
        </p:txBody>
      </p:sp>
    </p:spTree>
    <p:extLst>
      <p:ext uri="{BB962C8B-B14F-4D97-AF65-F5344CB8AC3E}">
        <p14:creationId xmlns:p14="http://schemas.microsoft.com/office/powerpoint/2010/main" val="3223113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5F784-DE44-03DE-A37C-FCD52900D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0B23F8-735C-E729-DC05-896A893EEFA5}"/>
              </a:ext>
            </a:extLst>
          </p:cNvPr>
          <p:cNvSpPr txBox="1"/>
          <p:nvPr/>
        </p:nvSpPr>
        <p:spPr>
          <a:xfrm>
            <a:off x="3517085" y="1341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Industrial Applications of Mechanochemistry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CE8FB6A-4BD3-D64D-3544-08909D072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843138"/>
              </p:ext>
            </p:extLst>
          </p:nvPr>
        </p:nvGraphicFramePr>
        <p:xfrm>
          <a:off x="1916794" y="571120"/>
          <a:ext cx="7108352" cy="3906112"/>
        </p:xfrm>
        <a:graphic>
          <a:graphicData uri="http://schemas.openxmlformats.org/drawingml/2006/table">
            <a:tbl>
              <a:tblPr/>
              <a:tblGrid>
                <a:gridCol w="1777088">
                  <a:extLst>
                    <a:ext uri="{9D8B030D-6E8A-4147-A177-3AD203B41FA5}">
                      <a16:colId xmlns:a16="http://schemas.microsoft.com/office/drawing/2014/main" val="77468293"/>
                    </a:ext>
                  </a:extLst>
                </a:gridCol>
                <a:gridCol w="1777088">
                  <a:extLst>
                    <a:ext uri="{9D8B030D-6E8A-4147-A177-3AD203B41FA5}">
                      <a16:colId xmlns:a16="http://schemas.microsoft.com/office/drawing/2014/main" val="1769099807"/>
                    </a:ext>
                  </a:extLst>
                </a:gridCol>
                <a:gridCol w="1777088">
                  <a:extLst>
                    <a:ext uri="{9D8B030D-6E8A-4147-A177-3AD203B41FA5}">
                      <a16:colId xmlns:a16="http://schemas.microsoft.com/office/drawing/2014/main" val="90484511"/>
                    </a:ext>
                  </a:extLst>
                </a:gridCol>
                <a:gridCol w="1777088">
                  <a:extLst>
                    <a:ext uri="{9D8B030D-6E8A-4147-A177-3AD203B41FA5}">
                      <a16:colId xmlns:a16="http://schemas.microsoft.com/office/drawing/2014/main" val="2025432806"/>
                    </a:ext>
                  </a:extLst>
                </a:gridCol>
              </a:tblGrid>
              <a:tr h="32765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 b="1">
                          <a:effectLst/>
                        </a:rPr>
                        <a:t>Process Stage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 b="1">
                          <a:effectLst/>
                        </a:rPr>
                        <a:t>Conventional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 b="1">
                          <a:effectLst/>
                        </a:rPr>
                        <a:t>Mechanochemical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 b="1">
                          <a:effectLst/>
                        </a:rPr>
                        <a:t>Savings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490821"/>
                  </a:ext>
                </a:extLst>
              </a:tr>
              <a:tr h="78132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Raw material procurement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Specialized precursors (salts, complexes)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Industrial oxides/carbonates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 sz="1500">
                          <a:effectLst/>
                        </a:rPr>
                        <a:t>20–40%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14338"/>
                  </a:ext>
                </a:extLst>
              </a:tr>
              <a:tr h="5544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Synthesis energy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High-temperature heating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Grinding + minimal post-heating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 sz="1500">
                          <a:effectLst/>
                        </a:rPr>
                        <a:t>50–80%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782564"/>
                  </a:ext>
                </a:extLst>
              </a:tr>
              <a:tr h="78132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Equipment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500">
                          <a:effectLst/>
                        </a:rPr>
                        <a:t>Batch reactors, heating mantles, distillation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Ball mill, separator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30–60% capital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996033"/>
                  </a:ext>
                </a:extLst>
              </a:tr>
              <a:tr h="5544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Solvent waste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Expensive recovery/disposal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Eliminated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 sz="1500">
                          <a:effectLst/>
                        </a:rPr>
                        <a:t>40–70%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528671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Process time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Hours to days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Minutes to hours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50–90% reduction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426696"/>
                  </a:ext>
                </a:extLst>
              </a:tr>
              <a:tr h="55449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Labor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Complex procedures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>
                          <a:effectLst/>
                        </a:rPr>
                        <a:t>Simple milling protocol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 sz="1500" dirty="0">
                          <a:effectLst/>
                        </a:rPr>
                        <a:t>20–30%</a:t>
                      </a:r>
                    </a:p>
                  </a:txBody>
                  <a:tcPr marL="50408" marR="50408" marT="50408" marB="50408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8382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6C74569-06D2-4DCC-D72A-B9C2D9E64E98}"/>
              </a:ext>
            </a:extLst>
          </p:cNvPr>
          <p:cNvSpPr txBox="1"/>
          <p:nvPr/>
        </p:nvSpPr>
        <p:spPr>
          <a:xfrm>
            <a:off x="780176" y="4477232"/>
            <a:ext cx="869022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Performance metrics: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Yield improvement:</a:t>
            </a:r>
            <a:r>
              <a:rPr lang="en-US" b="0" i="0" dirty="0">
                <a:effectLst/>
                <a:latin typeface="fkGroteskNeue"/>
              </a:rPr>
              <a:t> Mechanochemical synthesis often achieves 90–98% yield vs. 70–85% conventionally (fewer side reactions, better mixing)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Product purity:</a:t>
            </a:r>
            <a:r>
              <a:rPr lang="en-US" b="0" i="0" dirty="0">
                <a:effectLst/>
                <a:latin typeface="fkGroteskNeue"/>
              </a:rPr>
              <a:t> Direct synthesis avoids impurities from solvents or heating byproducts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Reproducibility:</a:t>
            </a:r>
            <a:r>
              <a:rPr lang="en-US" b="0" i="0" dirty="0">
                <a:effectLst/>
                <a:latin typeface="fkGroteskNeue"/>
              </a:rPr>
              <a:t> Batch-to-batch consistency excellent; process parameters easily controlled and scaled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Time-to-market:</a:t>
            </a:r>
            <a:r>
              <a:rPr lang="en-US" b="0" i="0" dirty="0">
                <a:effectLst/>
                <a:latin typeface="fkGroteskNeue"/>
              </a:rPr>
              <a:t> Faster scale-up due to simpler technology; faster approval for new materials</a:t>
            </a:r>
          </a:p>
        </p:txBody>
      </p:sp>
    </p:spTree>
    <p:extLst>
      <p:ext uri="{BB962C8B-B14F-4D97-AF65-F5344CB8AC3E}">
        <p14:creationId xmlns:p14="http://schemas.microsoft.com/office/powerpoint/2010/main" val="3009954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B8CAB-A880-8C99-6483-D11504210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91C439-E64A-195A-EAC7-41EC3864F472}"/>
              </a:ext>
            </a:extLst>
          </p:cNvPr>
          <p:cNvSpPr txBox="1"/>
          <p:nvPr/>
        </p:nvSpPr>
        <p:spPr>
          <a:xfrm>
            <a:off x="3517085" y="134115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Industrial Applications of Mechanochemistry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5C61F4-EB35-5537-3A7D-765D50D9A4AD}"/>
              </a:ext>
            </a:extLst>
          </p:cNvPr>
          <p:cNvSpPr txBox="1"/>
          <p:nvPr/>
        </p:nvSpPr>
        <p:spPr>
          <a:xfrm>
            <a:off x="398476" y="744381"/>
            <a:ext cx="85358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200" b="1" i="0" dirty="0">
                <a:effectLst/>
                <a:latin typeface="var(--font-fk-grotesk)"/>
              </a:rPr>
              <a:t>Case Studies and Future Perspectives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Case Study: Battery Material Production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Company:</a:t>
            </a:r>
            <a:r>
              <a:rPr lang="en-US" sz="1200" b="0" i="0" dirty="0">
                <a:effectLst/>
                <a:latin typeface="fkGroteskNeue"/>
              </a:rPr>
              <a:t> BASF (global chemical manufacturer)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Product:</a:t>
            </a:r>
            <a:r>
              <a:rPr lang="en-US" sz="1200" b="0" i="0" dirty="0">
                <a:effectLst/>
                <a:latin typeface="fkGroteskNeue"/>
              </a:rPr>
              <a:t> </a:t>
            </a:r>
            <a:r>
              <a:rPr lang="en-US" sz="1200" b="0" i="0" dirty="0" err="1">
                <a:effectLst/>
                <a:latin typeface="fkGroteskNeue"/>
              </a:rPr>
              <a:t>LiCoO</a:t>
            </a:r>
            <a:r>
              <a:rPr lang="en-US" sz="1200" b="0" i="0" dirty="0">
                <a:effectLst/>
                <a:latin typeface="fkGroteskNeue"/>
              </a:rPr>
              <a:t>₂ cathode powder for lithium-ion batteries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Conventional route:</a:t>
            </a:r>
            <a:r>
              <a:rPr lang="en-US" sz="1200" b="0" i="0" dirty="0">
                <a:effectLst/>
                <a:latin typeface="fkGroteskNeue"/>
              </a:rPr>
              <a:t> Wet synthesis, multiple heating steps, 200°C calcination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Mechanochemical route:</a:t>
            </a:r>
            <a:r>
              <a:rPr lang="en-US" sz="1200" b="0" i="0" dirty="0">
                <a:effectLst/>
                <a:latin typeface="fkGroteskNeue"/>
              </a:rPr>
              <a:t> Co-milling of lithium carbonate and cobalt oxide precursors, followed by 400°C (vs. 700°C) heat treatment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Results: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Energy reduction: 60%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Cycle time: reduced from 8 hours to 2 hours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Cycle life of batteries: improved by 5–10%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Cost per kg: 15% reduction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Scale: 500 tons/year at pilot facility; expansion planned</a:t>
            </a:r>
          </a:p>
          <a:p>
            <a:pPr>
              <a:buNone/>
            </a:pPr>
            <a:endParaRPr lang="en-US" sz="1200" dirty="0"/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Future perspectives: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Technology convergence: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Integration with digital sensors for real-time optimization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Coupling mechanochemistry with microwave, photochemistry, or electrochemistry for hybrid processes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AI-driven process design and scale-up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Emerging applications: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Direct air capture (DAC) adsorbents mechanochemically synthesized and activated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Carbon capture and utilization (CCU): mechanochemical CO₂ fixation into minerals or chemicals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Next-generation energy storage: solid-state battery materials, supercapacitor electrode materials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Market growth: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Global mechanochemistry market estimated at $1.5–2 billion (2024)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Projected 8–12% annual growth rate through 2030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Drivers: sustainability mandates, cost pressures, advanced materials demand</a:t>
            </a:r>
          </a:p>
          <a:p>
            <a:pPr algn="l">
              <a:buNone/>
            </a:pPr>
            <a:r>
              <a:rPr lang="en-US" sz="1200" b="1" i="0" dirty="0">
                <a:effectLst/>
                <a:latin typeface="fkGroteskNeue"/>
              </a:rPr>
              <a:t>Regulatory drivers:</a:t>
            </a:r>
            <a:endParaRPr lang="en-US" sz="12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EU taxonomy for sustainable activities recognizes mechanochemistry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Corporate ESG commitments increasing investment in green synthesis methods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fkGroteskNeue"/>
              </a:rPr>
              <a:t>Pressure for circular economy solutions</a:t>
            </a:r>
          </a:p>
        </p:txBody>
      </p:sp>
    </p:spTree>
    <p:extLst>
      <p:ext uri="{BB962C8B-B14F-4D97-AF65-F5344CB8AC3E}">
        <p14:creationId xmlns:p14="http://schemas.microsoft.com/office/powerpoint/2010/main" val="26792033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1172</Words>
  <Application>Microsoft Office PowerPoint</Application>
  <PresentationFormat>Широкоэкранный</PresentationFormat>
  <Paragraphs>148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2025-11-09T15:07:02Z</dcterms:created>
  <dcterms:modified xsi:type="dcterms:W3CDTF">2025-11-09T15:11:36Z</dcterms:modified>
</cp:coreProperties>
</file>